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7"/>
  </p:notesMasterIdLst>
  <p:handoutMasterIdLst>
    <p:handoutMasterId r:id="rId18"/>
  </p:handoutMasterIdLst>
  <p:sldIdLst>
    <p:sldId id="2147480102" r:id="rId4"/>
    <p:sldId id="2147480111" r:id="rId5"/>
    <p:sldId id="2147479981" r:id="rId6"/>
    <p:sldId id="2147482789" r:id="rId7"/>
    <p:sldId id="2147479971" r:id="rId8"/>
    <p:sldId id="2147480039" r:id="rId9"/>
    <p:sldId id="2147479979" r:id="rId10"/>
    <p:sldId id="2147482790" r:id="rId11"/>
    <p:sldId id="2147482791" r:id="rId12"/>
    <p:sldId id="2147479986" r:id="rId13"/>
    <p:sldId id="2147482788" r:id="rId14"/>
    <p:sldId id="2147480026" r:id="rId15"/>
    <p:sldId id="2147480056" r:id="rId16"/>
  </p:sldIdLst>
  <p:sldSz cx="12192000" cy="6858000"/>
  <p:notesSz cx="6858000" cy="9144000"/>
  <p:embeddedFontLs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SemiBold" panose="020B0706030804020204" pitchFamily="34" charset="0"/>
      <p:bold r:id="rId23"/>
      <p:boldItalic r:id="rId24"/>
    </p:embeddedFont>
    <p:embeddedFont>
      <p:font typeface="Segoe Sans Text" pitchFamily="2" charset="0"/>
      <p:regular r:id="rId25"/>
      <p:bold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11/13/2024 1:25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11/13/2024 1:25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11/13/2024 1:25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1:26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845E-F29D-D453-EE8A-6B7185C51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628F5-D27B-06CE-AD14-0215D9EDF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E85A3-DDC5-234A-E2E7-37FE67EA8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6CF6618-83FD-3E6F-9187-58181B60AE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520CF-CAD4-CA85-087B-069CC5DFEE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EE05F3-283C-F0AE-EECE-CC2A795FC8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1:44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D198C-F4E8-76F3-ABA7-A9FDAC965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27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39996-16BC-CCF8-783C-640742B1C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1B8F3-39C7-1358-CE7E-39A454DF8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A0B2F0-A07E-95D3-A1C3-6396F0D0A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EA7D400-8957-38DA-D7AA-435DBB192CD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A6F3B-D320-AFD4-6441-FD2856FA52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696856-E0CE-B67F-BAEF-3AB1E4031D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1:46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173D1-C697-6DE7-B765-C89B7604FA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23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keywords/using-directive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" TargetMode="Externa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otnet/csharp/language-reference/operators/patter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language-reference/proposals/csharp-10.0/file-scoped-namespaces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otnet/csharp/language-reference/keywords/init" TargetMode="External"/><Relationship Id="rId2" Type="http://schemas.openxmlformats.org/officeDocument/2006/relationships/hyperlink" Target="https://learn.microsoft.com/dotnet/csharp/language-reference/keywords/required" TargetMode="Externa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programming-guide/strings/#string-escape-sequences" TargetMode="Externa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otnet/csharp/language-reference/builtin-types/record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otnet/csharp/whats-new/tutorials/primary-constructo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otnet/csharp/language-reference/operators/collection-express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C# is awesome!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60939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Effectively using today’s C#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Bill Wagner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 dirty="0">
                <a:hlinkClick r:id="rId2"/>
              </a:rPr>
              <a:t>Using directives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496390"/>
            <a:ext cx="5101012" cy="1862048"/>
          </a:xfrm>
        </p:spPr>
        <p:txBody>
          <a:bodyPr/>
          <a:lstStyle/>
          <a:p>
            <a:pPr lvl="0"/>
            <a:r>
              <a:rPr lang="en-US" dirty="0"/>
              <a:t>Bonus!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Using aliases work with tuples</a:t>
            </a:r>
          </a:p>
          <a:p>
            <a:pPr lvl="0"/>
            <a:r>
              <a:rPr lang="en-US" dirty="0"/>
              <a:t>Remove default global usings. You can add them in either project file or a code file.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Use that glyph you never noticed before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000" dirty="0">
                <a:hlinkClick r:id="rId2"/>
              </a:rPr>
              <a:t>C# Guide - .NET managed language | Microsoft Learn</a:t>
            </a:r>
            <a:endParaRPr lang="en-US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56611" y="2295403"/>
            <a:ext cx="3657839" cy="307777"/>
          </a:xfrm>
        </p:spPr>
        <p:txBody>
          <a:bodyPr/>
          <a:lstStyle/>
          <a:p>
            <a:r>
              <a:rPr lang="en-US" sz="1000"/>
              <a:t>C# docs are great! They’re OSS so you can make comments and recommendation via links at the bottom of the page.</a:t>
            </a:r>
            <a:endParaRPr lang="en-US" sz="1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sz="1000" dirty="0"/>
              <a:t>https://github.com/dotnet/csharplang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392487"/>
            <a:ext cx="3657839" cy="461665"/>
          </a:xfrm>
        </p:spPr>
        <p:txBody>
          <a:bodyPr/>
          <a:lstStyle/>
          <a:p>
            <a:r>
              <a:rPr lang="en-US" sz="1000" dirty="0"/>
              <a:t>Where we design C#. The best place to share suggestions and track our designs, via proposals and the meetings page.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937260E-8D15-9A09-E756-ACC36C49932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1000"/>
              <a:t>https://github.com/dotnet/roslyn</a:t>
            </a:r>
            <a:endParaRPr lang="en-US" sz="1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571583-3076-851D-450B-22972B498E6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392487"/>
            <a:ext cx="3657839" cy="461665"/>
          </a:xfrm>
        </p:spPr>
        <p:txBody>
          <a:bodyPr/>
          <a:lstStyle/>
          <a:p>
            <a:r>
              <a:rPr lang="en-US" sz="1000" dirty="0"/>
              <a:t>Where we build and maintain C#. The best place to file bugs and give feedback on features in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Pattern matching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/>
              <a:t>File scoped namespaces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Init and required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 dirty="0"/>
              <a:t>String literals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Records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 dirty="0"/>
              <a:t>Collection expressions</a:t>
            </a:r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4622646" cy="615553"/>
          </a:xfrm>
        </p:spPr>
        <p:txBody>
          <a:bodyPr/>
          <a:lstStyle/>
          <a:p>
            <a:r>
              <a:rPr lang="en-US" dirty="0">
                <a:hlinkClick r:id="rId3"/>
              </a:rPr>
              <a:t>Pattern matching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369332"/>
          </a:xfrm>
        </p:spPr>
        <p:txBody>
          <a:bodyPr/>
          <a:lstStyle/>
          <a:p>
            <a:r>
              <a:rPr lang="en-US" dirty="0"/>
              <a:t>Patterns simplify your code and express your intent. (Click the title on this slide for all the patterns supported by C# 13)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2080850"/>
            <a:ext cx="4622647" cy="1107996"/>
          </a:xfrm>
        </p:spPr>
        <p:txBody>
          <a:bodyPr/>
          <a:lstStyle/>
          <a:p>
            <a:r>
              <a:rPr lang="en-US" dirty="0"/>
              <a:t>File scoped namespaces clean up your code because they remove an entire level of nesting.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There is an analyzer/fixer that can update your entire solution! Use that wisely, because it changes every line of code and can disrupt your repo.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hlinkClick r:id="rId2"/>
              </a:rPr>
              <a:t>File scoped namespaces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File scoped namespaces remove an entire level of nesting</a:t>
            </a:r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 Init and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 dirty="0">
                <a:hlinkClick r:id="rId2"/>
              </a:rPr>
              <a:t>required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 dirty="0" err="1">
                <a:hlinkClick r:id="rId3"/>
              </a:rPr>
              <a:t>init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369332"/>
          </a:xfrm>
        </p:spPr>
        <p:txBody>
          <a:bodyPr/>
          <a:lstStyle/>
          <a:p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 can set values as part of object initialization, rather than only via a constructor.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369332"/>
          </a:xfrm>
        </p:spPr>
        <p:txBody>
          <a:bodyPr/>
          <a:lstStyle/>
          <a:p>
            <a:r>
              <a:rPr lang="en-US" sz="12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Marks properties that must be set via a constructor or during object initialization.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 dirty="0">
                <a:hlinkClick r:id="rId2"/>
              </a:rPr>
              <a:t>Quoted strings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553998"/>
          </a:xfrm>
        </p:spPr>
        <p:txBody>
          <a:bodyPr/>
          <a:lstStyle/>
          <a:p>
            <a:r>
              <a:rPr lang="en-US" dirty="0"/>
              <a:t>Quoted string literals are text suited for strings that fit on a single line and don’t include any escape sequences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Interpolated strings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553998"/>
          </a:xfrm>
        </p:spPr>
        <p:txBody>
          <a:bodyPr/>
          <a:lstStyle/>
          <a:p>
            <a:r>
              <a:rPr lang="en-US" dirty="0"/>
              <a:t>Interpolated strings can contain interpolation expressions which the compiler replaces with the expression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 dirty="0"/>
              <a:t>Verbatim strings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 dirty="0"/>
              <a:t>Verbatim string literals are more convenient for multi-line strings, strings that contain backslash characters or embedded double quotes.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 dirty="0"/>
              <a:t>Raw string literals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 dirty="0"/>
              <a:t>Raw string literals are great for multi-line strings and strings with characters that require escape sequences in quoted strings. Raw string literals can be interpolated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simple approach to data-oriented types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Records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509" y="1856261"/>
            <a:ext cx="3033572" cy="184666"/>
          </a:xfrm>
        </p:spPr>
        <p:txBody>
          <a:bodyPr/>
          <a:lstStyle/>
          <a:p>
            <a:r>
              <a:rPr lang="en-US" dirty="0"/>
              <a:t>Correct and fast value equality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2509" y="3044981"/>
            <a:ext cx="3033572" cy="184666"/>
          </a:xfrm>
        </p:spPr>
        <p:txBody>
          <a:bodyPr/>
          <a:lstStyle/>
          <a:p>
            <a:r>
              <a:rPr lang="en-US" dirty="0"/>
              <a:t>Withers – non-destructive mutation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12509" y="4233701"/>
            <a:ext cx="3033572" cy="184666"/>
          </a:xfrm>
        </p:spPr>
        <p:txBody>
          <a:bodyPr/>
          <a:lstStyle/>
          <a:p>
            <a:r>
              <a:rPr lang="en-US" dirty="0"/>
              <a:t>Readable, consistent </a:t>
            </a:r>
            <a:r>
              <a:rPr lang="en-US" dirty="0" err="1"/>
              <a:t>ToString</a:t>
            </a:r>
            <a:r>
              <a:rPr lang="en-US" dirty="0"/>
              <a:t>() output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82757" y="1856261"/>
            <a:ext cx="3033572" cy="184666"/>
          </a:xfrm>
        </p:spPr>
        <p:txBody>
          <a:bodyPr/>
          <a:lstStyle/>
          <a:p>
            <a:r>
              <a:rPr lang="en-US" dirty="0"/>
              <a:t>Concise declaration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82757" y="3044981"/>
            <a:ext cx="3033572" cy="184666"/>
          </a:xfrm>
        </p:spPr>
        <p:txBody>
          <a:bodyPr/>
          <a:lstStyle/>
          <a:p>
            <a:r>
              <a:rPr lang="en-US" dirty="0"/>
              <a:t>Both struct and class records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82757" y="4233701"/>
            <a:ext cx="3033572" cy="369332"/>
          </a:xfrm>
        </p:spPr>
        <p:txBody>
          <a:bodyPr/>
          <a:lstStyle/>
          <a:p>
            <a:r>
              <a:rPr lang="en-US" dirty="0"/>
              <a:t>Synthesizes several members for correctness and performance.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5652-969E-E890-6ED5-C4C9D1894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4E81-AE39-858C-0EF8-C2AB2F74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4622646" cy="1231106"/>
          </a:xfrm>
        </p:spPr>
        <p:txBody>
          <a:bodyPr/>
          <a:lstStyle/>
          <a:p>
            <a:r>
              <a:rPr lang="en-US" dirty="0">
                <a:hlinkClick r:id="rId3"/>
              </a:rPr>
              <a:t>Primary constructors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BE1CF-9AF9-DA82-725E-442248B3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415772"/>
          </a:xfrm>
        </p:spPr>
        <p:txBody>
          <a:bodyPr/>
          <a:lstStyle/>
          <a:p>
            <a:r>
              <a:rPr lang="en-US" dirty="0"/>
              <a:t>Allow concise declaration of simple types and easily grow up to traditional constructors.</a:t>
            </a:r>
          </a:p>
          <a:p>
            <a:endParaRPr lang="en-US" dirty="0"/>
          </a:p>
          <a:p>
            <a:r>
              <a:rPr lang="en-US" dirty="0"/>
              <a:t>Can be used with class, struct, record class and record struct type. All record types expose primary constructors as public properties</a:t>
            </a:r>
          </a:p>
        </p:txBody>
      </p:sp>
    </p:spTree>
    <p:extLst>
      <p:ext uri="{BB962C8B-B14F-4D97-AF65-F5344CB8AC3E}">
        <p14:creationId xmlns:p14="http://schemas.microsoft.com/office/powerpoint/2010/main" val="17321477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DC5B3-B227-B4D8-4DD0-2D7DC60B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1E41-9BE8-56E8-5D76-62A716F3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4622646" cy="1231106"/>
          </a:xfrm>
        </p:spPr>
        <p:txBody>
          <a:bodyPr/>
          <a:lstStyle/>
          <a:p>
            <a:r>
              <a:rPr lang="en-US" dirty="0">
                <a:hlinkClick r:id="rId3"/>
              </a:rPr>
              <a:t>Collection expressions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14A23-D2D5-D1CF-C74B-1F95BA8AC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553998"/>
          </a:xfrm>
        </p:spPr>
        <p:txBody>
          <a:bodyPr/>
          <a:lstStyle/>
          <a:p>
            <a:r>
              <a:rPr lang="en-US" dirty="0"/>
              <a:t>Collection expressions simplify and unify initialization across many collection types and often provide performance improvements.</a:t>
            </a:r>
          </a:p>
        </p:txBody>
      </p:sp>
    </p:spTree>
    <p:extLst>
      <p:ext uri="{BB962C8B-B14F-4D97-AF65-F5344CB8AC3E}">
        <p14:creationId xmlns:p14="http://schemas.microsoft.com/office/powerpoint/2010/main" val="27425280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607</Words>
  <Application>Microsoft Office PowerPoint</Application>
  <PresentationFormat>Widescreen</PresentationFormat>
  <Paragraphs>79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Wingdings</vt:lpstr>
      <vt:lpstr>Open Sans</vt:lpstr>
      <vt:lpstr>Open Sans SemiBold</vt:lpstr>
      <vt:lpstr>Calibri</vt:lpstr>
      <vt:lpstr>Segoe UI</vt:lpstr>
      <vt:lpstr>Arial</vt:lpstr>
      <vt:lpstr>Segoe Sans Text</vt:lpstr>
      <vt:lpstr>Azure 2023 Template</vt:lpstr>
      <vt:lpstr>C# is awesome!</vt:lpstr>
      <vt:lpstr>PowerPoint Presentation</vt:lpstr>
      <vt:lpstr>Pattern matching</vt:lpstr>
      <vt:lpstr>PowerPoint Presentation</vt:lpstr>
      <vt:lpstr> Init and required</vt:lpstr>
      <vt:lpstr>PowerPoint Presentation</vt:lpstr>
      <vt:lpstr>Records</vt:lpstr>
      <vt:lpstr>Primary constructors</vt:lpstr>
      <vt:lpstr>Collection expressions</vt:lpstr>
      <vt:lpstr>Using directives 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2024-11-13T18:58:54Z</dcterms:modified>
  <cp:category/>
</cp:coreProperties>
</file>